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28803600" cy="51117500"/>
  <p:notesSz cx="6858000" cy="9144000"/>
  <p:embeddedFontLst>
    <p:embeddedFont>
      <p:font typeface="Inter" panose="020B0604020202020204" charset="0"/>
      <p:regular r:id="rId3"/>
    </p:embeddedFont>
    <p:embeddedFont>
      <p:font typeface="Inter Italics" panose="020B0604020202020204" charset="0"/>
      <p:regular r:id="rId4"/>
    </p:embeddedFont>
    <p:embeddedFont>
      <p:font typeface="Sarabun" panose="020B0604020202020204" charset="-34"/>
      <p:regular r:id="rId5"/>
    </p:embeddedFont>
    <p:embeddedFont>
      <p:font typeface="Sarabun Bold" panose="020B0604020202020204" charset="-34"/>
      <p:regular r:id="rId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14" d="100"/>
          <a:sy n="14" d="100"/>
        </p:scale>
        <p:origin x="3564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font" Target="fonts/font1.fntdata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5" Type="http://schemas.openxmlformats.org/officeDocument/2006/relationships/font" Target="fonts/font3.fntdata"/><Relationship Id="rId10" Type="http://schemas.openxmlformats.org/officeDocument/2006/relationships/tableStyles" Target="tableStyles.xml"/><Relationship Id="rId4" Type="http://schemas.openxmlformats.org/officeDocument/2006/relationships/font" Target="fonts/font2.fntdata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2" y="-62203"/>
            <a:ext cx="29032201" cy="3055221"/>
            <a:chOff x="0" y="0"/>
            <a:chExt cx="38608000" cy="51966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8608000" cy="5196679"/>
            </a:xfrm>
            <a:custGeom>
              <a:avLst/>
              <a:gdLst/>
              <a:ahLst/>
              <a:cxnLst/>
              <a:rect l="l" t="t" r="r" b="b"/>
              <a:pathLst>
                <a:path w="38608000" h="5196679">
                  <a:moveTo>
                    <a:pt x="0" y="0"/>
                  </a:moveTo>
                  <a:lnTo>
                    <a:pt x="38608000" y="0"/>
                  </a:lnTo>
                  <a:lnTo>
                    <a:pt x="38608000" y="5196679"/>
                  </a:lnTo>
                  <a:lnTo>
                    <a:pt x="0" y="5196679"/>
                  </a:lnTo>
                  <a:close/>
                </a:path>
              </a:pathLst>
            </a:custGeom>
            <a:gradFill rotWithShape="1">
              <a:gsLst>
                <a:gs pos="0">
                  <a:srgbClr val="21384D">
                    <a:alpha val="100000"/>
                  </a:srgbClr>
                </a:gs>
                <a:gs pos="25000">
                  <a:srgbClr val="4D6D8B">
                    <a:alpha val="100000"/>
                  </a:srgbClr>
                </a:gs>
                <a:gs pos="50000">
                  <a:srgbClr val="95B7D6">
                    <a:alpha val="100000"/>
                  </a:srgbClr>
                </a:gs>
                <a:gs pos="75000">
                  <a:srgbClr val="E6EEFF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270000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0"/>
              <a:ext cx="38608000" cy="5196678"/>
            </a:xfrm>
            <a:prstGeom prst="rect">
              <a:avLst/>
            </a:prstGeom>
          </p:spPr>
          <p:txBody>
            <a:bodyPr lIns="10155" tIns="10155" rIns="10155" bIns="10155" rtlCol="0" anchor="ctr"/>
            <a:lstStyle/>
            <a:p>
              <a:pPr algn="ctr">
                <a:lnSpc>
                  <a:spcPts val="2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2072476" y="525547"/>
            <a:ext cx="4896603" cy="3053380"/>
          </a:xfrm>
          <a:custGeom>
            <a:avLst/>
            <a:gdLst/>
            <a:ahLst/>
            <a:cxnLst/>
            <a:rect l="l" t="t" r="r" b="b"/>
            <a:pathLst>
              <a:path w="4313997" h="3053380">
                <a:moveTo>
                  <a:pt x="0" y="0"/>
                </a:moveTo>
                <a:lnTo>
                  <a:pt x="4313997" y="0"/>
                </a:lnTo>
                <a:lnTo>
                  <a:pt x="4313997" y="3053380"/>
                </a:lnTo>
                <a:lnTo>
                  <a:pt x="0" y="30533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8715722">
            <a:off x="1648893" y="-291375"/>
            <a:ext cx="7801249" cy="4864634"/>
          </a:xfrm>
          <a:custGeom>
            <a:avLst/>
            <a:gdLst/>
            <a:ahLst/>
            <a:cxnLst/>
            <a:rect l="l" t="t" r="r" b="b"/>
            <a:pathLst>
              <a:path w="6873044" h="4864634">
                <a:moveTo>
                  <a:pt x="0" y="0"/>
                </a:moveTo>
                <a:lnTo>
                  <a:pt x="6873044" y="0"/>
                </a:lnTo>
                <a:lnTo>
                  <a:pt x="6873044" y="4864634"/>
                </a:lnTo>
                <a:lnTo>
                  <a:pt x="0" y="48646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2181538" y="7565210"/>
            <a:ext cx="24564662" cy="36784727"/>
            <a:chOff x="0" y="0"/>
            <a:chExt cx="3201614" cy="555963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201614" cy="5559632"/>
            </a:xfrm>
            <a:custGeom>
              <a:avLst/>
              <a:gdLst/>
              <a:ahLst/>
              <a:cxnLst/>
              <a:rect l="l" t="t" r="r" b="b"/>
              <a:pathLst>
                <a:path w="3201614" h="5559632">
                  <a:moveTo>
                    <a:pt x="16357" y="0"/>
                  </a:moveTo>
                  <a:lnTo>
                    <a:pt x="3185258" y="0"/>
                  </a:lnTo>
                  <a:cubicBezTo>
                    <a:pt x="3194291" y="0"/>
                    <a:pt x="3201614" y="7323"/>
                    <a:pt x="3201614" y="16357"/>
                  </a:cubicBezTo>
                  <a:lnTo>
                    <a:pt x="3201614" y="5543275"/>
                  </a:lnTo>
                  <a:cubicBezTo>
                    <a:pt x="3201614" y="5552308"/>
                    <a:pt x="3194291" y="5559632"/>
                    <a:pt x="3185258" y="5559632"/>
                  </a:cubicBezTo>
                  <a:lnTo>
                    <a:pt x="16357" y="5559632"/>
                  </a:lnTo>
                  <a:cubicBezTo>
                    <a:pt x="7323" y="5559632"/>
                    <a:pt x="0" y="5552308"/>
                    <a:pt x="0" y="5543275"/>
                  </a:cubicBezTo>
                  <a:lnTo>
                    <a:pt x="0" y="16357"/>
                  </a:lnTo>
                  <a:cubicBezTo>
                    <a:pt x="0" y="7323"/>
                    <a:pt x="7323" y="0"/>
                    <a:pt x="16357" y="0"/>
                  </a:cubicBezTo>
                  <a:close/>
                </a:path>
              </a:pathLst>
            </a:custGeom>
            <a:solidFill>
              <a:srgbClr val="FFFFFF"/>
            </a:solidFill>
            <a:ln w="37571" cap="rnd">
              <a:solidFill>
                <a:srgbClr val="18468C"/>
              </a:solidFill>
              <a:prstDash val="solid"/>
              <a:round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95250"/>
              <a:ext cx="3201614" cy="5654882"/>
            </a:xfrm>
            <a:prstGeom prst="rect">
              <a:avLst/>
            </a:prstGeom>
          </p:spPr>
          <p:txBody>
            <a:bodyPr lIns="96762" tIns="96762" rIns="96762" bIns="96762" rtlCol="0" anchor="ctr"/>
            <a:lstStyle/>
            <a:p>
              <a:pPr algn="ctr">
                <a:lnSpc>
                  <a:spcPts val="6913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2305980" y="637147"/>
            <a:ext cx="2850766" cy="1610098"/>
          </a:xfrm>
          <a:custGeom>
            <a:avLst/>
            <a:gdLst/>
            <a:ahLst/>
            <a:cxnLst/>
            <a:rect l="l" t="t" r="r" b="b"/>
            <a:pathLst>
              <a:path w="2850766" h="1610098">
                <a:moveTo>
                  <a:pt x="0" y="0"/>
                </a:moveTo>
                <a:lnTo>
                  <a:pt x="2850766" y="0"/>
                </a:lnTo>
                <a:lnTo>
                  <a:pt x="2850766" y="1610098"/>
                </a:lnTo>
                <a:lnTo>
                  <a:pt x="0" y="16100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676400" y="3395991"/>
            <a:ext cx="26156879" cy="17725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7336"/>
              </a:lnSpc>
              <a:spcBef>
                <a:spcPct val="0"/>
              </a:spcBef>
            </a:pPr>
            <a:r>
              <a:rPr lang="en-US" sz="4891" b="1" dirty="0">
                <a:solidFill>
                  <a:srgbClr val="004AAD"/>
                </a:solidFill>
                <a:latin typeface="Sarabun Bold"/>
                <a:ea typeface="Sarabun Bold"/>
                <a:cs typeface="Sarabun Bold"/>
                <a:sym typeface="Sarabun Bold"/>
              </a:rPr>
              <a:t>TITLE (SHOULD BE</a:t>
            </a:r>
            <a:r>
              <a:rPr lang="en-US" sz="4891" b="1" u="none" dirty="0">
                <a:solidFill>
                  <a:srgbClr val="004AAD"/>
                </a:solidFill>
                <a:latin typeface="Sarabun Bold"/>
                <a:ea typeface="Sarabun Bold"/>
                <a:cs typeface="Sarabun Bold"/>
                <a:sym typeface="Sarabun Bold"/>
              </a:rPr>
              <a:t> WRITTEN</a:t>
            </a:r>
          </a:p>
          <a:p>
            <a:pPr marL="0" lvl="0" indent="0" algn="ctr">
              <a:lnSpc>
                <a:spcPts val="7336"/>
              </a:lnSpc>
              <a:spcBef>
                <a:spcPct val="0"/>
              </a:spcBef>
            </a:pPr>
            <a:r>
              <a:rPr lang="en-US" sz="4891" b="1" u="none" dirty="0">
                <a:solidFill>
                  <a:srgbClr val="004AAD"/>
                </a:solidFill>
                <a:latin typeface="Sarabun Bold"/>
                <a:ea typeface="Sarabun Bold"/>
                <a:cs typeface="Sarabun Bold"/>
                <a:sym typeface="Sarabun Bold"/>
              </a:rPr>
              <a:t> WITH UPPER CASE LETTERS AND CENTERED)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488883" y="5468975"/>
            <a:ext cx="24564662" cy="17132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638"/>
              </a:lnSpc>
            </a:pPr>
            <a:r>
              <a:rPr lang="en-US" sz="3312" u="none" strike="noStrike" spc="-13" dirty="0" err="1">
                <a:solidFill>
                  <a:srgbClr val="000000"/>
                </a:solidFill>
                <a:latin typeface="Sarabun"/>
                <a:ea typeface="Sarabun"/>
                <a:cs typeface="Sarabun"/>
                <a:sym typeface="Sarabun"/>
              </a:rPr>
              <a:t>Firstname</a:t>
            </a:r>
            <a:r>
              <a:rPr lang="en-US" sz="3312" u="none" strike="noStrike" spc="-13" dirty="0">
                <a:solidFill>
                  <a:srgbClr val="000000"/>
                </a:solidFill>
                <a:latin typeface="Sarabun"/>
                <a:ea typeface="Sarabun"/>
                <a:cs typeface="Sarabun"/>
                <a:sym typeface="Sarabun"/>
              </a:rPr>
              <a:t> Familyname1, </a:t>
            </a:r>
            <a:r>
              <a:rPr lang="en-US" sz="3312" u="none" strike="noStrike" spc="-13" dirty="0" err="1">
                <a:solidFill>
                  <a:srgbClr val="000000"/>
                </a:solidFill>
                <a:latin typeface="Sarabun"/>
                <a:ea typeface="Sarabun"/>
                <a:cs typeface="Sarabun"/>
                <a:sym typeface="Sarabun"/>
              </a:rPr>
              <a:t>Firstname</a:t>
            </a:r>
            <a:r>
              <a:rPr lang="en-US" sz="3312" u="none" strike="noStrike" spc="-13" dirty="0">
                <a:solidFill>
                  <a:srgbClr val="000000"/>
                </a:solidFill>
                <a:latin typeface="Sarabun"/>
                <a:ea typeface="Sarabun"/>
                <a:cs typeface="Sarabun"/>
                <a:sym typeface="Sarabun"/>
              </a:rPr>
              <a:t> Familyname1, </a:t>
            </a:r>
            <a:r>
              <a:rPr lang="en-US" sz="3312" u="none" strike="noStrike" spc="-13" dirty="0" err="1">
                <a:solidFill>
                  <a:srgbClr val="000000"/>
                </a:solidFill>
                <a:latin typeface="Sarabun"/>
                <a:ea typeface="Sarabun"/>
                <a:cs typeface="Sarabun"/>
                <a:sym typeface="Sarabun"/>
              </a:rPr>
              <a:t>Firstname</a:t>
            </a:r>
            <a:r>
              <a:rPr lang="en-US" sz="3312" u="none" strike="noStrike" spc="-13" dirty="0">
                <a:solidFill>
                  <a:srgbClr val="000000"/>
                </a:solidFill>
                <a:latin typeface="Sarabun"/>
                <a:ea typeface="Sarabun"/>
                <a:cs typeface="Sarabun"/>
                <a:sym typeface="Sarabun"/>
              </a:rPr>
              <a:t> Familyname2,*</a:t>
            </a:r>
          </a:p>
          <a:p>
            <a:pPr marL="0" lvl="0" indent="0" algn="ctr">
              <a:lnSpc>
                <a:spcPts val="4638"/>
              </a:lnSpc>
            </a:pPr>
            <a:r>
              <a:rPr lang="en-US" sz="3312" u="none" strike="noStrike" spc="-13" dirty="0">
                <a:solidFill>
                  <a:srgbClr val="000000"/>
                </a:solidFill>
                <a:latin typeface="Sarabun"/>
                <a:ea typeface="Sarabun"/>
                <a:cs typeface="Sarabun"/>
                <a:sym typeface="Sarabun"/>
              </a:rPr>
              <a:t>1Institute of Nutrition, Mahidol University, Thailand. </a:t>
            </a:r>
          </a:p>
          <a:p>
            <a:pPr marL="0" lvl="0" indent="0" algn="ctr">
              <a:lnSpc>
                <a:spcPts val="4638"/>
              </a:lnSpc>
            </a:pPr>
            <a:r>
              <a:rPr lang="en-US" sz="3312" u="none" strike="noStrike" spc="-13" dirty="0">
                <a:solidFill>
                  <a:srgbClr val="000000"/>
                </a:solidFill>
                <a:latin typeface="Sarabun"/>
                <a:ea typeface="Sarabun"/>
                <a:cs typeface="Sarabun"/>
                <a:sym typeface="Sarabun"/>
              </a:rPr>
              <a:t>2xxxxxxxxxxxxxxx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581024" y="44863266"/>
            <a:ext cx="16265981" cy="4521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754"/>
              </a:lnSpc>
              <a:spcBef>
                <a:spcPct val="0"/>
              </a:spcBef>
            </a:pPr>
            <a:r>
              <a:rPr lang="en-US" sz="3155" spc="-12" dirty="0">
                <a:solidFill>
                  <a:srgbClr val="000000"/>
                </a:solidFill>
                <a:latin typeface="Sarabun"/>
                <a:ea typeface="Sarabun"/>
                <a:cs typeface="Sarabun"/>
                <a:sym typeface="Sarabun"/>
              </a:rPr>
              <a:t>*Corresponding author: Name </a:t>
            </a:r>
            <a:r>
              <a:rPr lang="en-US" sz="3155" spc="-12" dirty="0" err="1">
                <a:solidFill>
                  <a:srgbClr val="000000"/>
                </a:solidFill>
                <a:latin typeface="Sarabun"/>
                <a:ea typeface="Sarabun"/>
                <a:cs typeface="Sarabun"/>
                <a:sym typeface="Sarabun"/>
              </a:rPr>
              <a:t>Familyname</a:t>
            </a:r>
            <a:r>
              <a:rPr lang="en-US" sz="3155" spc="-12" dirty="0">
                <a:solidFill>
                  <a:srgbClr val="000000"/>
                </a:solidFill>
                <a:latin typeface="Sarabun"/>
                <a:ea typeface="Sarabun"/>
                <a:cs typeface="Sarabun"/>
                <a:sym typeface="Sarabun"/>
              </a:rPr>
              <a:t> (email)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8538145" y="1426076"/>
            <a:ext cx="8830198" cy="5601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90"/>
              </a:lnSpc>
            </a:pPr>
            <a:r>
              <a:rPr lang="en-US" sz="3350" i="1" dirty="0">
                <a:solidFill>
                  <a:srgbClr val="FFFFFF"/>
                </a:solidFill>
                <a:latin typeface="Inter Italics"/>
                <a:ea typeface="Inter Italics"/>
                <a:cs typeface="Inter Italics"/>
                <a:sym typeface="Inter Italics"/>
              </a:rPr>
              <a:t>Real World Impact in Food and Nutrition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3261941" y="1995941"/>
            <a:ext cx="3613391" cy="487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8"/>
              </a:lnSpc>
            </a:pPr>
            <a:r>
              <a:rPr lang="en-US" sz="2863" dirty="0">
                <a:solidFill>
                  <a:srgbClr val="D4AF49"/>
                </a:solidFill>
                <a:latin typeface="Inter"/>
                <a:ea typeface="Inter"/>
                <a:cs typeface="Inter"/>
                <a:sym typeface="Inter"/>
              </a:rPr>
              <a:t>11 – 12 February 2027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16219403" y="488950"/>
            <a:ext cx="12584197" cy="843947"/>
            <a:chOff x="0" y="0"/>
            <a:chExt cx="13114644" cy="1125263"/>
          </a:xfrm>
        </p:grpSpPr>
        <p:sp>
          <p:nvSpPr>
            <p:cNvPr id="17" name="TextBox 17"/>
            <p:cNvSpPr txBox="1"/>
            <p:nvPr/>
          </p:nvSpPr>
          <p:spPr>
            <a:xfrm>
              <a:off x="0" y="-85130"/>
              <a:ext cx="13114644" cy="11845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301"/>
                </a:lnSpc>
              </a:pPr>
              <a:r>
                <a:rPr lang="en-US" sz="6644" spc="-132" dirty="0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–Year Journey of INMU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685750" y="-123825"/>
              <a:ext cx="1157778" cy="12490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974"/>
                </a:lnSpc>
                <a:spcBef>
                  <a:spcPct val="0"/>
                </a:spcBef>
              </a:pPr>
              <a:r>
                <a:rPr lang="en-US" sz="7124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50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 rot="-10800000">
            <a:off x="-1" y="47719325"/>
            <a:ext cx="28879799" cy="3413609"/>
            <a:chOff x="0" y="0"/>
            <a:chExt cx="38608000" cy="459619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8608000" cy="4596190"/>
            </a:xfrm>
            <a:custGeom>
              <a:avLst/>
              <a:gdLst/>
              <a:ahLst/>
              <a:cxnLst/>
              <a:rect l="l" t="t" r="r" b="b"/>
              <a:pathLst>
                <a:path w="38608000" h="4596190">
                  <a:moveTo>
                    <a:pt x="0" y="0"/>
                  </a:moveTo>
                  <a:lnTo>
                    <a:pt x="38608000" y="0"/>
                  </a:lnTo>
                  <a:lnTo>
                    <a:pt x="38608000" y="4596190"/>
                  </a:lnTo>
                  <a:lnTo>
                    <a:pt x="0" y="4596190"/>
                  </a:lnTo>
                  <a:close/>
                </a:path>
              </a:pathLst>
            </a:custGeom>
            <a:gradFill rotWithShape="1">
              <a:gsLst>
                <a:gs pos="0">
                  <a:srgbClr val="21384D">
                    <a:alpha val="100000"/>
                  </a:srgbClr>
                </a:gs>
                <a:gs pos="25000">
                  <a:srgbClr val="4D6D8B">
                    <a:alpha val="100000"/>
                  </a:srgbClr>
                </a:gs>
                <a:gs pos="50000">
                  <a:srgbClr val="95B7D6">
                    <a:alpha val="100000"/>
                  </a:srgbClr>
                </a:gs>
                <a:gs pos="75000">
                  <a:srgbClr val="E6EEFF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2700000"/>
            </a:gradFill>
          </p:spPr>
        </p:sp>
        <p:sp>
          <p:nvSpPr>
            <p:cNvPr id="21" name="TextBox 21"/>
            <p:cNvSpPr txBox="1"/>
            <p:nvPr/>
          </p:nvSpPr>
          <p:spPr>
            <a:xfrm>
              <a:off x="0" y="0"/>
              <a:ext cx="38608000" cy="4596190"/>
            </a:xfrm>
            <a:prstGeom prst="rect">
              <a:avLst/>
            </a:prstGeom>
          </p:spPr>
          <p:txBody>
            <a:bodyPr lIns="10155" tIns="10155" rIns="10155" bIns="10155" rtlCol="0" anchor="ctr"/>
            <a:lstStyle/>
            <a:p>
              <a:pPr algn="ctr">
                <a:lnSpc>
                  <a:spcPts val="22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2" name="Freeform 22"/>
          <p:cNvSpPr/>
          <p:nvPr/>
        </p:nvSpPr>
        <p:spPr>
          <a:xfrm>
            <a:off x="12072476" y="49018504"/>
            <a:ext cx="4313997" cy="3053380"/>
          </a:xfrm>
          <a:custGeom>
            <a:avLst/>
            <a:gdLst/>
            <a:ahLst/>
            <a:cxnLst/>
            <a:rect l="l" t="t" r="r" b="b"/>
            <a:pathLst>
              <a:path w="4313997" h="3053380">
                <a:moveTo>
                  <a:pt x="0" y="0"/>
                </a:moveTo>
                <a:lnTo>
                  <a:pt x="4313997" y="0"/>
                </a:lnTo>
                <a:lnTo>
                  <a:pt x="4313997" y="3053380"/>
                </a:lnTo>
                <a:lnTo>
                  <a:pt x="0" y="30533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 rot="-8715722">
            <a:off x="2715846" y="49396431"/>
            <a:ext cx="7560077" cy="5350905"/>
          </a:xfrm>
          <a:custGeom>
            <a:avLst/>
            <a:gdLst/>
            <a:ahLst/>
            <a:cxnLst/>
            <a:rect l="l" t="t" r="r" b="b"/>
            <a:pathLst>
              <a:path w="7560077" h="5350905">
                <a:moveTo>
                  <a:pt x="0" y="0"/>
                </a:moveTo>
                <a:lnTo>
                  <a:pt x="7560077" y="0"/>
                </a:lnTo>
                <a:lnTo>
                  <a:pt x="7560077" y="5350905"/>
                </a:lnTo>
                <a:lnTo>
                  <a:pt x="0" y="535090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3000"/>
            </a:blip>
            <a:stretch>
              <a:fillRect/>
            </a:stretch>
          </a:blipFill>
        </p:spPr>
      </p:sp>
      <p:sp>
        <p:nvSpPr>
          <p:cNvPr id="24" name="AutoShape 24"/>
          <p:cNvSpPr/>
          <p:nvPr/>
        </p:nvSpPr>
        <p:spPr>
          <a:xfrm flipV="1">
            <a:off x="26822400" y="48266350"/>
            <a:ext cx="0" cy="1978854"/>
          </a:xfrm>
          <a:prstGeom prst="line">
            <a:avLst/>
          </a:prstGeom>
          <a:ln w="57150" cap="flat">
            <a:solidFill>
              <a:srgbClr val="D4AF4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5" name="TextBox 25"/>
          <p:cNvSpPr txBox="1"/>
          <p:nvPr/>
        </p:nvSpPr>
        <p:spPr>
          <a:xfrm>
            <a:off x="18688146" y="48318796"/>
            <a:ext cx="7836190" cy="17875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4786"/>
              </a:lnSpc>
            </a:pPr>
            <a:r>
              <a:rPr lang="en-US" sz="308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Website: https://inmu.mahidol.ac.th/50th</a:t>
            </a:r>
          </a:p>
          <a:p>
            <a:pPr algn="r">
              <a:lnSpc>
                <a:spcPts val="4786"/>
              </a:lnSpc>
            </a:pPr>
            <a:r>
              <a:rPr lang="en-US" sz="308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E-mail: inmu50th@gmail.com</a:t>
            </a:r>
          </a:p>
          <a:p>
            <a:pPr algn="r">
              <a:lnSpc>
                <a:spcPts val="4786"/>
              </a:lnSpc>
            </a:pPr>
            <a:r>
              <a:rPr lang="en-US" sz="3088" dirty="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LINE: @inmu50th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83</Words>
  <Application>Microsoft Office PowerPoint</Application>
  <PresentationFormat>Custom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Sarabun Bold</vt:lpstr>
      <vt:lpstr>Calibri</vt:lpstr>
      <vt:lpstr>Inter Italics</vt:lpstr>
      <vt:lpstr>Inter</vt:lpstr>
      <vt:lpstr>Sarabun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Abstract_INMU50Y_template</dc:title>
  <dc:creator>Kanrayarat</dc:creator>
  <cp:lastModifiedBy>kanrayarat kongyu</cp:lastModifiedBy>
  <cp:revision>3</cp:revision>
  <dcterms:created xsi:type="dcterms:W3CDTF">2006-08-16T00:00:00Z</dcterms:created>
  <dcterms:modified xsi:type="dcterms:W3CDTF">2026-07-08T02:55:29Z</dcterms:modified>
  <dc:identifier>DAHM5FUZxQc</dc:identifier>
</cp:coreProperties>
</file>